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27"/>
  </p:notesMasterIdLst>
  <p:sldIdLst>
    <p:sldId id="261" r:id="rId2"/>
    <p:sldId id="265" r:id="rId3"/>
    <p:sldId id="334" r:id="rId4"/>
    <p:sldId id="324" r:id="rId5"/>
    <p:sldId id="336" r:id="rId6"/>
    <p:sldId id="325" r:id="rId7"/>
    <p:sldId id="323" r:id="rId8"/>
    <p:sldId id="302" r:id="rId9"/>
    <p:sldId id="270" r:id="rId10"/>
    <p:sldId id="290" r:id="rId11"/>
    <p:sldId id="291" r:id="rId12"/>
    <p:sldId id="326" r:id="rId13"/>
    <p:sldId id="327" r:id="rId14"/>
    <p:sldId id="328" r:id="rId15"/>
    <p:sldId id="294" r:id="rId16"/>
    <p:sldId id="295" r:id="rId17"/>
    <p:sldId id="330" r:id="rId18"/>
    <p:sldId id="331" r:id="rId19"/>
    <p:sldId id="297" r:id="rId20"/>
    <p:sldId id="303" r:id="rId21"/>
    <p:sldId id="332" r:id="rId22"/>
    <p:sldId id="307" r:id="rId23"/>
    <p:sldId id="335" r:id="rId24"/>
    <p:sldId id="311" r:id="rId25"/>
    <p:sldId id="293" r:id="rId26"/>
  </p:sldIdLst>
  <p:sldSz cx="9144000" cy="6858000" type="screen4x3"/>
  <p:notesSz cx="6858000" cy="9144000"/>
  <p:embeddedFontLst>
    <p:embeddedFont>
      <p:font typeface="나눔고딕 ExtraBold" panose="020D0904000000000000" pitchFamily="50" charset="-127"/>
      <p:bold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677E1-DD28-426C-A20A-020BF150CE39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690DF-58B1-4A3D-BAA8-59C695CB5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CF65-F6DE-4004-B359-EB0E03666A69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1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EF043-DA13-4A96-8E23-CA3CAC332C48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3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9C2E-19A1-49E9-916F-21DA8BBA53B2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2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3D06-0941-4911-A2C3-D8C903669AE9}" type="datetime1">
              <a:rPr lang="ko-KR" altLang="en-US" smtClean="0"/>
              <a:t>2024-01-23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5E5044AE-309F-4E9D-9929-26523E4C05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343900" y="6387220"/>
            <a:ext cx="52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/24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7804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EC9A-BD07-4781-A7EA-6DF61A522A67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8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9700-1D3D-4AAA-9317-EA20B25CE9DD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0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65E0-315F-43F4-9EA2-FD180A28CB44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5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61A-EFCA-4890-90F9-BCF2ADFF008D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4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04986-08A9-4672-B65B-1368927B7B1B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7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14AB-50FC-4AC7-B66E-5052F861AC0B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6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6009-4D78-4457-8F84-FCDA14ADEE82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8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12ABC-A9A7-45F0-AC7E-56434BE6BE43}" type="datetime1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044AE-309F-4E9D-9929-26523E4C0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8497" y="2512891"/>
            <a:ext cx="80500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/>
              <a:t>분석 </a:t>
            </a:r>
            <a:r>
              <a:rPr lang="ko-KR" altLang="en-US" sz="3000" dirty="0" err="1" smtClean="0"/>
              <a:t>과제명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: </a:t>
            </a:r>
            <a:r>
              <a:rPr lang="ko-KR" altLang="en-US" sz="3000" dirty="0" smtClean="0"/>
              <a:t>중고차 가격 예측</a:t>
            </a:r>
            <a:endParaRPr lang="en-US" altLang="ko-KR" sz="3000" dirty="0" smtClean="0"/>
          </a:p>
          <a:p>
            <a:endParaRPr lang="en-US" altLang="ko-KR" sz="2300" dirty="0" smtClean="0"/>
          </a:p>
          <a:p>
            <a:endParaRPr lang="en-US" altLang="ko-KR" sz="2300" dirty="0" smtClean="0"/>
          </a:p>
          <a:p>
            <a:endParaRPr lang="en-US" altLang="ko-KR" sz="2300" dirty="0" smtClean="0"/>
          </a:p>
          <a:p>
            <a:pPr algn="r"/>
            <a:r>
              <a:rPr lang="ko-KR" altLang="en-US" sz="2300" dirty="0" err="1" smtClean="0"/>
              <a:t>정태민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5586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/>
          <a:stretch/>
        </p:blipFill>
        <p:spPr>
          <a:xfrm>
            <a:off x="961534" y="1338318"/>
            <a:ext cx="4130042" cy="701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96" y="786484"/>
            <a:ext cx="377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모델명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Brand </a:t>
            </a:r>
            <a:r>
              <a:rPr lang="ko-KR" altLang="en-US" dirty="0" smtClean="0"/>
              <a:t>포함되어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54328" y="1338318"/>
            <a:ext cx="831033" cy="235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54328" y="1590692"/>
            <a:ext cx="953581" cy="235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54327" y="1845504"/>
            <a:ext cx="746193" cy="212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269210" y="1232024"/>
            <a:ext cx="669303" cy="418460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25974" y="1155816"/>
            <a:ext cx="2057400" cy="507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Brand </a:t>
            </a:r>
            <a:r>
              <a:rPr lang="ko-KR" altLang="en-US" dirty="0">
                <a:solidFill>
                  <a:schemeClr val="tx1"/>
                </a:solidFill>
              </a:rPr>
              <a:t>변수 생성</a:t>
            </a:r>
          </a:p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23" y="2221921"/>
            <a:ext cx="5854227" cy="40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3257" y="1110232"/>
            <a:ext cx="64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● 판매 위치는 차량이 판매된 위치로 대도시로 이루어져 있다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2107200"/>
            <a:ext cx="4894969" cy="3363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25" y="2107200"/>
            <a:ext cx="3685102" cy="33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56235" y="844974"/>
            <a:ext cx="6804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가솔린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디젤</a:t>
            </a:r>
            <a:r>
              <a:rPr lang="en-US" altLang="ko-KR" dirty="0" smtClean="0"/>
              <a:t>, LPG </a:t>
            </a:r>
            <a:r>
              <a:rPr lang="ko-KR" altLang="en-US" dirty="0" smtClean="0"/>
              <a:t>순으로 대중적이다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가솔린은 </a:t>
            </a:r>
            <a:r>
              <a:rPr lang="ko-KR" altLang="en-US" dirty="0" smtClean="0"/>
              <a:t>가격이 비싸지만 비교적 진동이 없어 대부분 가솔린 연료를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디젤은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가격이 저렴하지만 소음과 진동이 크고 매연을 많이 배출한다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" y="2603001"/>
            <a:ext cx="4861248" cy="33400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28" y="2593670"/>
            <a:ext cx="3659715" cy="33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11082" y="890101"/>
            <a:ext cx="7504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변속기는 </a:t>
            </a:r>
            <a:r>
              <a:rPr lang="ko-KR" altLang="en-US" dirty="0" smtClean="0"/>
              <a:t>속도에 따라 엔진 </a:t>
            </a:r>
            <a:r>
              <a:rPr lang="ko-KR" altLang="en-US" dirty="0" err="1" smtClean="0"/>
              <a:t>회전수를</a:t>
            </a:r>
            <a:r>
              <a:rPr lang="ko-KR" altLang="en-US" dirty="0" smtClean="0"/>
              <a:t> 변화시키며 전달해주는 장치이다</a:t>
            </a:r>
            <a:r>
              <a:rPr lang="en-US" altLang="ko-KR" dirty="0" smtClean="0"/>
              <a:t>.</a:t>
            </a:r>
            <a:r>
              <a:rPr lang="ko-KR" altLang="en-US" dirty="0"/>
              <a:t> ● 수동 </a:t>
            </a:r>
            <a:r>
              <a:rPr lang="ko-KR" altLang="en-US" dirty="0" smtClean="0"/>
              <a:t>변속기는 연비 향상에 유리하다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자동 </a:t>
            </a:r>
            <a:r>
              <a:rPr lang="ko-KR" altLang="en-US" dirty="0" smtClean="0"/>
              <a:t>변속기는 운전 편의성이 뛰어나다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따라서 </a:t>
            </a:r>
            <a:r>
              <a:rPr lang="ko-KR" altLang="en-US" dirty="0" smtClean="0"/>
              <a:t>일반적으로 자동 변속기를 선호하고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차량의 가격도 높다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인도도 빠르게 수동 변속기에서 자동 변속기로 바뀌고 있는 추세이다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0" y="2742169"/>
            <a:ext cx="4875207" cy="3349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94" y="2742169"/>
            <a:ext cx="3549488" cy="32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7" y="2425959"/>
            <a:ext cx="4774453" cy="32804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64376" y="891889"/>
            <a:ext cx="178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First -&gt; Second -&gt; Third </a:t>
            </a:r>
            <a:r>
              <a:rPr lang="ko-KR" altLang="en-US" dirty="0"/>
              <a:t>로 갈수록 가격이 떨어지는 양상을 보임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8474" y="1022792"/>
            <a:ext cx="244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소유주가 많았다는 것은 가격을 </a:t>
            </a:r>
            <a:r>
              <a:rPr lang="ko-KR" altLang="en-US" dirty="0" smtClean="0"/>
              <a:t>하락시키는 요인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5803968" y="1275227"/>
            <a:ext cx="669303" cy="418460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73271" y="1022792"/>
            <a:ext cx="204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First = 0</a:t>
            </a:r>
          </a:p>
          <a:p>
            <a:pPr algn="r"/>
            <a:r>
              <a:rPr lang="en-US" altLang="ko-KR" dirty="0"/>
              <a:t>Second = 1</a:t>
            </a:r>
          </a:p>
          <a:p>
            <a:pPr algn="r"/>
            <a:r>
              <a:rPr lang="en-US" altLang="ko-KR" dirty="0"/>
              <a:t>Third = 2</a:t>
            </a:r>
          </a:p>
          <a:p>
            <a:pPr algn="r"/>
            <a:r>
              <a:rPr lang="en-US" altLang="ko-KR" dirty="0"/>
              <a:t>Fourth &amp; Above = 3</a:t>
            </a:r>
            <a:endParaRPr lang="ko-KR" altLang="en-US" dirty="0"/>
          </a:p>
        </p:txBody>
      </p:sp>
      <p:sp>
        <p:nvSpPr>
          <p:cNvPr id="20" name="덧셈 기호 19"/>
          <p:cNvSpPr/>
          <p:nvPr/>
        </p:nvSpPr>
        <p:spPr>
          <a:xfrm>
            <a:off x="2960016" y="1188478"/>
            <a:ext cx="600665" cy="560101"/>
          </a:xfrm>
          <a:prstGeom prst="mathPlus">
            <a:avLst>
              <a:gd name="adj1" fmla="val 1678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73271" y="77644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명목형을</a:t>
            </a:r>
            <a:r>
              <a:rPr lang="ko-KR" altLang="en-US" dirty="0"/>
              <a:t> </a:t>
            </a:r>
            <a:r>
              <a:rPr lang="ko-KR" altLang="en-US" dirty="0" err="1"/>
              <a:t>순서형으로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95" y="2425959"/>
            <a:ext cx="3502133" cy="31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06016" y="902466"/>
            <a:ext cx="610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최신의 </a:t>
            </a:r>
            <a:r>
              <a:rPr lang="ko-KR" altLang="en-US" dirty="0" smtClean="0"/>
              <a:t>자동차일수록 성능이 더 뛰어난 경향이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/>
              <a:t>● 대부분의 </a:t>
            </a:r>
            <a:r>
              <a:rPr lang="ko-KR" altLang="en-US" dirty="0" smtClean="0"/>
              <a:t>사람이  최신 모델을 선호하기 때문에 최신 연식일수록 가격이 높다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9" y="2226249"/>
            <a:ext cx="4969247" cy="3414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78" y="2226249"/>
            <a:ext cx="3647831" cy="33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6" y="2585488"/>
            <a:ext cx="3574014" cy="317108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87612" y="2936402"/>
            <a:ext cx="567645" cy="38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6743" y="1612789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600</a:t>
            </a:r>
            <a:r>
              <a:rPr lang="ko-KR" altLang="en-US" dirty="0" smtClean="0">
                <a:latin typeface="+mn-ea"/>
              </a:rPr>
              <a:t>만</a:t>
            </a:r>
            <a:r>
              <a:rPr lang="en-US" altLang="ko-KR" dirty="0" smtClean="0">
                <a:latin typeface="+mn-ea"/>
              </a:rPr>
              <a:t>km</a:t>
            </a:r>
            <a:r>
              <a:rPr lang="ko-KR" altLang="en-US" dirty="0" smtClean="0">
                <a:latin typeface="+mn-ea"/>
              </a:rPr>
              <a:t>이상 탄 자동차를 </a:t>
            </a:r>
            <a:r>
              <a:rPr lang="ko-KR" altLang="en-US" dirty="0" err="1" smtClean="0">
                <a:latin typeface="+mn-ea"/>
              </a:rPr>
              <a:t>이상치라</a:t>
            </a:r>
            <a:r>
              <a:rPr lang="ko-KR" altLang="en-US" dirty="0" smtClean="0">
                <a:latin typeface="+mn-ea"/>
              </a:rPr>
              <a:t> 판단하여 제거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일반적으로 </a:t>
            </a:r>
            <a:r>
              <a:rPr lang="en-US" altLang="ko-KR" dirty="0" smtClean="0">
                <a:latin typeface="+mn-ea"/>
              </a:rPr>
              <a:t>100</a:t>
            </a:r>
            <a:r>
              <a:rPr lang="ko-KR" altLang="en-US" dirty="0" smtClean="0">
                <a:latin typeface="+mn-ea"/>
              </a:rPr>
              <a:t>만</a:t>
            </a:r>
            <a:r>
              <a:rPr lang="en-US" altLang="ko-KR" dirty="0" smtClean="0">
                <a:latin typeface="+mn-ea"/>
              </a:rPr>
              <a:t>km</a:t>
            </a:r>
            <a:r>
              <a:rPr lang="ko-KR" altLang="en-US" dirty="0" smtClean="0">
                <a:latin typeface="+mn-ea"/>
              </a:rPr>
              <a:t>이상 못 탐</a:t>
            </a:r>
            <a:r>
              <a:rPr lang="en-US" altLang="ko-KR" dirty="0" smtClean="0">
                <a:latin typeface="+mn-ea"/>
              </a:rPr>
              <a:t>)</a:t>
            </a:r>
            <a:endParaRPr lang="en-US" altLang="ko-KR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58" y="2553149"/>
            <a:ext cx="3574014" cy="31710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7825" y="921637"/>
            <a:ext cx="699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관리를 </a:t>
            </a:r>
            <a:r>
              <a:rPr lang="ko-KR" altLang="en-US" dirty="0" smtClean="0"/>
              <a:t>잘 받은 </a:t>
            </a:r>
            <a:r>
              <a:rPr lang="ko-KR" altLang="en-US" dirty="0" err="1" smtClean="0"/>
              <a:t>자동차여도</a:t>
            </a:r>
            <a:r>
              <a:rPr lang="ko-KR" altLang="en-US" dirty="0" smtClean="0"/>
              <a:t> 오래 탄 자동차는 고장 날 확률이 높다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● </a:t>
            </a:r>
            <a:r>
              <a:rPr lang="ko-KR" altLang="en-US" dirty="0" smtClean="0"/>
              <a:t>오래 탄 차일수록 가격이 떨어지는 경향이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4248596" y="2539079"/>
            <a:ext cx="555425" cy="364984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49504" y="2233377"/>
            <a:ext cx="1353607" cy="34979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이상치제거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3451" y="888309"/>
            <a:ext cx="687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배기량은 </a:t>
            </a:r>
            <a:r>
              <a:rPr lang="ko-KR" altLang="en-US" dirty="0" smtClean="0"/>
              <a:t>자동차 엔진 내부에서 피스톤이 한번 움직일 때 발생하는 가스의 부피이다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배기량이 </a:t>
            </a:r>
            <a:r>
              <a:rPr lang="ko-KR" altLang="en-US" dirty="0" smtClean="0"/>
              <a:t>클수록 차량의 성능이 좋으며 차량의 가격이 높다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51" y="2126343"/>
            <a:ext cx="6372338" cy="40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56341" y="929686"/>
            <a:ext cx="583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</a:t>
            </a:r>
            <a:r>
              <a:rPr lang="ko-KR" altLang="en-US" dirty="0" err="1"/>
              <a:t>최대출력은</a:t>
            </a:r>
            <a:r>
              <a:rPr lang="ko-KR" altLang="en-US" dirty="0"/>
              <a:t> </a:t>
            </a:r>
            <a:r>
              <a:rPr lang="ko-KR" altLang="en-US" dirty="0" smtClean="0"/>
              <a:t>차량이 하는 일을 시간으로 나눈 값이다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● </a:t>
            </a:r>
            <a:r>
              <a:rPr lang="ko-KR" altLang="en-US" dirty="0" err="1"/>
              <a:t>최대출력이</a:t>
            </a:r>
            <a:r>
              <a:rPr lang="ko-KR" altLang="en-US" dirty="0"/>
              <a:t> </a:t>
            </a:r>
            <a:r>
              <a:rPr lang="ko-KR" altLang="en-US" dirty="0" smtClean="0"/>
              <a:t>높으면 차량의 성능이 좋고 가격도 높다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83" y="1945949"/>
            <a:ext cx="6287398" cy="40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2" y="2223125"/>
            <a:ext cx="5045816" cy="32425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6283" y="1147825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● 좌석 </a:t>
            </a:r>
            <a:r>
              <a:rPr lang="ko-KR" altLang="en-US" dirty="0" smtClean="0"/>
              <a:t>수는 차량에 탑승할 수 있는 인원수로 </a:t>
            </a:r>
            <a:r>
              <a:rPr lang="en-US" altLang="ko-KR" dirty="0" smtClean="0"/>
              <a:t>4~5</a:t>
            </a:r>
            <a:r>
              <a:rPr lang="ko-KR" altLang="en-US" dirty="0" smtClean="0"/>
              <a:t>명이 가장 많다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83" y="2239347"/>
            <a:ext cx="3535165" cy="32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485518" y="150827"/>
            <a:ext cx="8658477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3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1.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이유와 목표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2.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 EDA</a:t>
            </a:r>
          </a:p>
          <a:p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4.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회귀모델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분석 방법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5.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최종모델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결론</a:t>
            </a: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5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" y="1207711"/>
            <a:ext cx="8844526" cy="4759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0125" y="892993"/>
            <a:ext cx="6066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연속형</a:t>
            </a:r>
            <a:r>
              <a:rPr lang="ko-KR" altLang="en-US" dirty="0" smtClean="0"/>
              <a:t> 변수에 대한 </a:t>
            </a:r>
            <a:r>
              <a:rPr lang="en-US" altLang="ko-KR" dirty="0" err="1" smtClean="0"/>
              <a:t>Heatmap</a:t>
            </a:r>
            <a:endParaRPr lang="en-US" altLang="ko-KR" dirty="0" smtClean="0"/>
          </a:p>
          <a:p>
            <a:r>
              <a:rPr lang="en-US" altLang="ko-KR" dirty="0" smtClean="0"/>
              <a:t>Engine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Power</a:t>
            </a:r>
            <a:r>
              <a:rPr lang="ko-KR" altLang="en-US" dirty="0" smtClean="0"/>
              <a:t>간에 상관계수는 </a:t>
            </a:r>
            <a:r>
              <a:rPr lang="en-US" altLang="ko-KR" dirty="0" smtClean="0"/>
              <a:t>0.87</a:t>
            </a:r>
            <a:r>
              <a:rPr lang="ko-KR" altLang="en-US" dirty="0" smtClean="0"/>
              <a:t>로 다중공선성이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52767" y="3374796"/>
            <a:ext cx="808972" cy="507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2038"/>
          <a:stretch/>
        </p:blipFill>
        <p:spPr>
          <a:xfrm>
            <a:off x="353506" y="2306302"/>
            <a:ext cx="3775698" cy="38315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39" y="2306302"/>
            <a:ext cx="3717868" cy="38513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4913" y="689189"/>
            <a:ext cx="4232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Engine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VIF</a:t>
            </a:r>
            <a:r>
              <a:rPr lang="ko-KR" altLang="en-US" dirty="0" smtClean="0"/>
              <a:t>가 높다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Power</a:t>
            </a:r>
            <a:r>
              <a:rPr lang="ko-KR" altLang="en-US" dirty="0" smtClean="0"/>
              <a:t>랑 </a:t>
            </a:r>
            <a:r>
              <a:rPr lang="ko-KR" altLang="en-US" dirty="0" err="1" smtClean="0"/>
              <a:t>선형관계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자동차에서 배기량은 출력량과 비례적으로 증가함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 </a:t>
            </a:r>
            <a:r>
              <a:rPr lang="en-US" altLang="ko-KR" dirty="0" smtClean="0">
                <a:solidFill>
                  <a:srgbClr val="FF0000"/>
                </a:solidFill>
              </a:rPr>
              <a:t>Engine</a:t>
            </a:r>
            <a:r>
              <a:rPr lang="ko-KR" altLang="en-US" dirty="0" smtClean="0">
                <a:solidFill>
                  <a:srgbClr val="FF0000"/>
                </a:solidFill>
              </a:rPr>
              <a:t>변수 제거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323241" y="2316629"/>
            <a:ext cx="555425" cy="364984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59799" y="1956505"/>
            <a:ext cx="1882306" cy="34979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err="1" smtClean="0">
                <a:solidFill>
                  <a:schemeClr val="tx1"/>
                </a:solidFill>
              </a:rPr>
              <a:t>다중공선성</a:t>
            </a:r>
            <a:r>
              <a:rPr lang="ko-KR" altLang="en-US" dirty="0" smtClean="0">
                <a:solidFill>
                  <a:schemeClr val="tx1"/>
                </a:solidFill>
              </a:rPr>
              <a:t> 완화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3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3506" y="708958"/>
            <a:ext cx="857589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모델 </a:t>
            </a:r>
            <a:r>
              <a:rPr lang="en-US" altLang="ko-KR" sz="2500" dirty="0" smtClean="0"/>
              <a:t>: 1. </a:t>
            </a:r>
            <a:r>
              <a:rPr lang="en-US" altLang="ko-KR" sz="2500" dirty="0" err="1" smtClean="0"/>
              <a:t>Xgboost</a:t>
            </a:r>
            <a:r>
              <a:rPr lang="en-US" altLang="ko-KR" sz="2500" dirty="0" smtClean="0"/>
              <a:t>       2. </a:t>
            </a:r>
            <a:r>
              <a:rPr lang="en-US" altLang="ko-KR" sz="2500" dirty="0" err="1" smtClean="0"/>
              <a:t>LightGBM</a:t>
            </a:r>
            <a:r>
              <a:rPr lang="en-US" altLang="ko-KR" sz="2500" dirty="0" smtClean="0"/>
              <a:t>       3. </a:t>
            </a:r>
            <a:r>
              <a:rPr lang="en-US" altLang="ko-KR" sz="2500" dirty="0" err="1" smtClean="0"/>
              <a:t>Catboost</a:t>
            </a:r>
            <a:r>
              <a:rPr lang="en-US" altLang="ko-KR" sz="2500" dirty="0" smtClean="0"/>
              <a:t>	</a:t>
            </a:r>
          </a:p>
          <a:p>
            <a:pPr algn="ctr"/>
            <a:r>
              <a:rPr lang="en-US" altLang="ko-KR" sz="2500" dirty="0" smtClean="0"/>
              <a:t>4. (1,2,3)</a:t>
            </a:r>
            <a:r>
              <a:rPr lang="ko-KR" altLang="en-US" sz="2500" dirty="0" smtClean="0"/>
              <a:t> </a:t>
            </a:r>
            <a:r>
              <a:rPr lang="en-US" altLang="ko-KR" sz="2500" dirty="0" smtClean="0"/>
              <a:t>Ensemble model       5. </a:t>
            </a:r>
            <a:r>
              <a:rPr lang="en-US" altLang="ko-KR" sz="2500" dirty="0" err="1" smtClean="0"/>
              <a:t>AutoML</a:t>
            </a:r>
            <a:r>
              <a:rPr lang="en-US" altLang="ko-KR" sz="2500" dirty="0" smtClean="0"/>
              <a:t>(</a:t>
            </a:r>
            <a:r>
              <a:rPr lang="en-US" altLang="ko-KR" sz="2500" dirty="0" err="1" smtClean="0"/>
              <a:t>autogluon</a:t>
            </a:r>
            <a:r>
              <a:rPr lang="en-US" altLang="ko-KR" sz="2500" dirty="0" smtClean="0"/>
              <a:t>)</a:t>
            </a:r>
          </a:p>
          <a:p>
            <a:endParaRPr lang="en-US" altLang="ko-KR" sz="2500" dirty="0"/>
          </a:p>
          <a:p>
            <a:r>
              <a:rPr lang="en-US" altLang="ko-KR" sz="2000" dirty="0" smtClean="0"/>
              <a:t>1. </a:t>
            </a:r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회귀와 분류에 있어 좋은 성능을 보이는 </a:t>
            </a:r>
            <a:r>
              <a:rPr lang="ko-KR" altLang="en-US" sz="2000" dirty="0" err="1" smtClean="0"/>
              <a:t>트리기반</a:t>
            </a:r>
            <a:r>
              <a:rPr lang="ko-KR" altLang="en-US" sz="2000" dirty="0" smtClean="0"/>
              <a:t> 앙상블 모델이다</a:t>
            </a:r>
            <a:r>
              <a:rPr lang="en-US" altLang="ko-KR" sz="2000" dirty="0" smtClean="0"/>
              <a:t>. Gradient boosting model</a:t>
            </a:r>
            <a:r>
              <a:rPr lang="ko-KR" altLang="en-US" sz="2000" dirty="0" smtClean="0"/>
              <a:t>에 비해 </a:t>
            </a:r>
            <a:r>
              <a:rPr lang="ko-KR" altLang="en-US" sz="2000" dirty="0" err="1" smtClean="0"/>
              <a:t>과적합에</a:t>
            </a:r>
            <a:r>
              <a:rPr lang="ko-KR" altLang="en-US" sz="2000" dirty="0" smtClean="0"/>
              <a:t> 강건하다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2. </a:t>
            </a:r>
            <a:r>
              <a:rPr lang="en-US" altLang="ko-KR" sz="2000" dirty="0" err="1" smtClean="0"/>
              <a:t>LightGBM</a:t>
            </a:r>
            <a:r>
              <a:rPr lang="en-US" altLang="ko-KR" sz="2000" dirty="0" smtClean="0"/>
              <a:t> : </a:t>
            </a:r>
            <a:r>
              <a:rPr lang="en-US" altLang="ko-KR" sz="2000" dirty="0" err="1" smtClean="0"/>
              <a:t>Xgboost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leaf-wise </a:t>
            </a:r>
            <a:r>
              <a:rPr lang="ko-KR" altLang="en-US" sz="2000" dirty="0" smtClean="0"/>
              <a:t>분할 방식과 </a:t>
            </a:r>
            <a:r>
              <a:rPr lang="en-US" altLang="ko-KR" sz="2000" dirty="0" smtClean="0"/>
              <a:t>GOSS</a:t>
            </a:r>
            <a:r>
              <a:rPr lang="ko-KR" altLang="en-US" sz="2000" dirty="0" smtClean="0"/>
              <a:t>방식으로 예측 오류 손실 최소화와 계산 속도를 향상시킨 모델이다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en-US" altLang="ko-KR" sz="2000" dirty="0" err="1" smtClean="0"/>
              <a:t>Catboost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순서부스팅을</a:t>
            </a:r>
            <a:r>
              <a:rPr lang="ko-KR" altLang="en-US" sz="2000" dirty="0" smtClean="0"/>
              <a:t> 통해 범주형 변수 처리에 특화된 모델이다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4. </a:t>
            </a:r>
            <a:r>
              <a:rPr lang="ko-KR" altLang="en-US" sz="2000" dirty="0" smtClean="0"/>
              <a:t>위 세 모델을 모두 합친 앙상블 모델로 </a:t>
            </a:r>
            <a:r>
              <a:rPr lang="ko-KR" altLang="en-US" sz="2000" dirty="0" err="1" smtClean="0"/>
              <a:t>예측값을</a:t>
            </a:r>
            <a:r>
              <a:rPr lang="ko-KR" altLang="en-US" sz="2000" dirty="0" smtClean="0"/>
              <a:t> 평균 내어 혼합했다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5.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전처리를</a:t>
            </a:r>
            <a:r>
              <a:rPr lang="ko-KR" altLang="en-US" sz="2000" dirty="0" smtClean="0"/>
              <a:t> 자동으로 해주고 일반적으로 쓰이는 좋은 성능의 회귀 모델들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LightGBM</a:t>
            </a:r>
            <a:r>
              <a:rPr lang="en-US" altLang="ko-KR" sz="2000" dirty="0" smtClean="0"/>
              <a:t>, Random Forest, </a:t>
            </a:r>
            <a:r>
              <a:rPr lang="en-US" altLang="ko-KR" sz="2000" dirty="0" err="1" smtClean="0"/>
              <a:t>Catboost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ExtraTreeMSE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NeuralNetFastAI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NeuralNetTorch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실행해 좋은 성능을 내는 모델에 가중을 둬서 </a:t>
            </a:r>
            <a:r>
              <a:rPr lang="ko-KR" altLang="en-US" sz="2000" dirty="0" err="1" smtClean="0"/>
              <a:t>앙상블한다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회귀모델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분석 방향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최종모델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결론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621133"/>
              </p:ext>
            </p:extLst>
          </p:nvPr>
        </p:nvGraphicFramePr>
        <p:xfrm>
          <a:off x="620717" y="908456"/>
          <a:ext cx="7871927" cy="11009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24561">
                  <a:extLst>
                    <a:ext uri="{9D8B030D-6E8A-4147-A177-3AD203B41FA5}">
                      <a16:colId xmlns:a16="http://schemas.microsoft.com/office/drawing/2014/main" val="499008890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3929844614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2491847947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1843587170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3158586244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2047367824"/>
                    </a:ext>
                  </a:extLst>
                </a:gridCol>
                <a:gridCol w="1124561">
                  <a:extLst>
                    <a:ext uri="{9D8B030D-6E8A-4147-A177-3AD203B41FA5}">
                      <a16:colId xmlns:a16="http://schemas.microsoft.com/office/drawing/2014/main" val="277233553"/>
                    </a:ext>
                  </a:extLst>
                </a:gridCol>
              </a:tblGrid>
              <a:tr h="6970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Catboost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LightGBM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Xgboost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Ensemble 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AutoML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 model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471354"/>
                  </a:ext>
                </a:extLst>
              </a:tr>
              <a:tr h="403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rMSE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3.6590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3.5609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3.6211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3.3872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3.2841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4.4134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2175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6415" y="2300885"/>
            <a:ext cx="40426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80%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train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20%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로 분할하여 진행하였고 평가기준은 </a:t>
            </a:r>
            <a:r>
              <a:rPr lang="en-US" altLang="ko-KR" dirty="0" err="1" smtClean="0"/>
              <a:t>rMSE</a:t>
            </a:r>
            <a:r>
              <a:rPr lang="ko-KR" altLang="en-US" dirty="0" smtClean="0"/>
              <a:t>로 하였고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진행하여 </a:t>
            </a:r>
            <a:r>
              <a:rPr lang="en-US" altLang="ko-KR" dirty="0" err="1" smtClean="0"/>
              <a:t>rMSE</a:t>
            </a:r>
            <a:r>
              <a:rPr lang="ko-KR" altLang="en-US" dirty="0" smtClean="0"/>
              <a:t>를 평균 내어 평가했다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AutoML</a:t>
            </a:r>
            <a:r>
              <a:rPr lang="ko-KR" altLang="en-US" dirty="0"/>
              <a:t>이 </a:t>
            </a:r>
            <a:r>
              <a:rPr lang="en-US" altLang="ko-KR" dirty="0" err="1"/>
              <a:t>rMSE</a:t>
            </a:r>
            <a:r>
              <a:rPr lang="en-US" altLang="ko-KR" dirty="0"/>
              <a:t> </a:t>
            </a:r>
            <a:r>
              <a:rPr lang="ko-KR" altLang="en-US" dirty="0"/>
              <a:t>면에서 가장 좋은 성능을 보였다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 이 데이터에서 가장 좋은 모델은 </a:t>
            </a:r>
            <a:r>
              <a:rPr lang="en-US" altLang="ko-KR" dirty="0" err="1"/>
              <a:t>AutoML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AutoML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Importance</a:t>
            </a:r>
            <a:r>
              <a:rPr lang="ko-KR" altLang="en-US" dirty="0" smtClean="0"/>
              <a:t>가 가장 높은 값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Power(</a:t>
            </a:r>
            <a:r>
              <a:rPr lang="ko-KR" altLang="en-US" dirty="0" smtClean="0"/>
              <a:t>최대 출력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Year(</a:t>
            </a:r>
            <a:r>
              <a:rPr lang="ko-KR" altLang="en-US" dirty="0" smtClean="0"/>
              <a:t>연식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Brand(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32" y="2853244"/>
            <a:ext cx="4504227" cy="3267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6089" y="2377054"/>
            <a:ext cx="31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AutoML</a:t>
            </a:r>
            <a:r>
              <a:rPr lang="ko-KR" altLang="en-US" dirty="0" smtClean="0"/>
              <a:t>에서 변수들의 중요도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30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최종모델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결론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7820" y="1704068"/>
            <a:ext cx="3117530" cy="3914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한국 중고차 시장에서 가장 중요한 요소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사용기간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타이어 휠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신차가격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인도 중고차 시장에서 가장 중요한 요소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최대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연식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브랜드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십자형 16"/>
          <p:cNvSpPr/>
          <p:nvPr/>
        </p:nvSpPr>
        <p:spPr>
          <a:xfrm>
            <a:off x="4277991" y="3190618"/>
            <a:ext cx="704375" cy="690465"/>
          </a:xfrm>
          <a:prstGeom prst="plus">
            <a:avLst>
              <a:gd name="adj" fmla="val 425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6581" y="2445188"/>
            <a:ext cx="3250384" cy="2181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 연구에서 제안한 최종 모형을 활용하면 향후 </a:t>
            </a:r>
            <a:r>
              <a:rPr lang="ko-KR" altLang="en-US" dirty="0" err="1">
                <a:solidFill>
                  <a:schemeClr val="tx1"/>
                </a:solidFill>
              </a:rPr>
              <a:t>판매자와</a:t>
            </a:r>
            <a:r>
              <a:rPr lang="ko-KR" altLang="en-US" dirty="0">
                <a:solidFill>
                  <a:schemeClr val="tx1"/>
                </a:solidFill>
              </a:rPr>
              <a:t> 소비자에게 도움 이 될 것이다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판매자는</a:t>
            </a:r>
            <a:r>
              <a:rPr lang="ko-KR" altLang="en-US" dirty="0">
                <a:solidFill>
                  <a:schemeClr val="tx1"/>
                </a:solidFill>
              </a:rPr>
              <a:t> 합리적인 가격을 제시할 수 있으며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소비자는 판매되고 있는 자동차가 허위 매물 판단 자료로 활용될 수 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00301" y="948840"/>
            <a:ext cx="1614196" cy="65657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6554" y="1704068"/>
            <a:ext cx="1614196" cy="65657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63714" y="3383557"/>
            <a:ext cx="1385741" cy="5554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차이점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51596" y="2752629"/>
            <a:ext cx="3791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/>
              <a:t>감사합니다</a:t>
            </a:r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350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이유와 목표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445" y="1483568"/>
            <a:ext cx="752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프로스트</a:t>
            </a:r>
            <a:r>
              <a:rPr lang="en-US" altLang="ko-KR" dirty="0" smtClean="0">
                <a:latin typeface="+mj-ea"/>
                <a:ea typeface="+mj-ea"/>
              </a:rPr>
              <a:t>&amp;</a:t>
            </a:r>
            <a:r>
              <a:rPr lang="ko-KR" altLang="en-US" dirty="0" smtClean="0">
                <a:latin typeface="+mj-ea"/>
                <a:ea typeface="+mj-ea"/>
              </a:rPr>
              <a:t>설리번社</a:t>
            </a:r>
            <a:r>
              <a:rPr lang="en-US" altLang="ko-KR" dirty="0" smtClean="0">
                <a:latin typeface="+mj-ea"/>
                <a:ea typeface="+mj-ea"/>
              </a:rPr>
              <a:t>, DWA</a:t>
            </a:r>
            <a:r>
              <a:rPr lang="ko-KR" altLang="en-US" dirty="0" smtClean="0">
                <a:latin typeface="+mj-ea"/>
                <a:ea typeface="+mj-ea"/>
              </a:rPr>
              <a:t>社가 공동 발표한 </a:t>
            </a:r>
            <a:r>
              <a:rPr lang="en-US" altLang="ko-KR" dirty="0" smtClean="0">
                <a:latin typeface="+mj-ea"/>
                <a:ea typeface="+mj-ea"/>
              </a:rPr>
              <a:t>`</a:t>
            </a:r>
            <a:r>
              <a:rPr lang="ko-KR" altLang="en-US" dirty="0">
                <a:latin typeface="+mj-ea"/>
                <a:ea typeface="+mj-ea"/>
              </a:rPr>
              <a:t>인도 중고차 시장 연구</a:t>
            </a:r>
            <a:r>
              <a:rPr lang="en-US" altLang="ko-KR" dirty="0">
                <a:latin typeface="+mj-ea"/>
                <a:ea typeface="+mj-ea"/>
              </a:rPr>
              <a:t>' </a:t>
            </a:r>
            <a:r>
              <a:rPr lang="ko-KR" altLang="en-US" dirty="0">
                <a:latin typeface="+mj-ea"/>
                <a:ea typeface="+mj-ea"/>
              </a:rPr>
              <a:t>보고서에 따르면 인도 중고차 시장은 </a:t>
            </a:r>
            <a:r>
              <a:rPr lang="en-US" altLang="ko-KR" dirty="0">
                <a:latin typeface="+mj-ea"/>
                <a:ea typeface="+mj-ea"/>
              </a:rPr>
              <a:t>2021-22</a:t>
            </a:r>
            <a:r>
              <a:rPr lang="ko-KR" altLang="en-US" dirty="0">
                <a:latin typeface="+mj-ea"/>
                <a:ea typeface="+mj-ea"/>
              </a:rPr>
              <a:t>회계연도에 </a:t>
            </a:r>
            <a:r>
              <a:rPr lang="en-US" altLang="ko-KR" dirty="0">
                <a:latin typeface="+mj-ea"/>
                <a:ea typeface="+mj-ea"/>
              </a:rPr>
              <a:t>380</a:t>
            </a:r>
            <a:r>
              <a:rPr lang="ko-KR" altLang="en-US" dirty="0">
                <a:latin typeface="+mj-ea"/>
                <a:ea typeface="+mj-ea"/>
              </a:rPr>
              <a:t>만 대에서 </a:t>
            </a:r>
            <a:r>
              <a:rPr lang="en-US" altLang="ko-KR" dirty="0">
                <a:latin typeface="+mj-ea"/>
                <a:ea typeface="+mj-ea"/>
              </a:rPr>
              <a:t>2025-26</a:t>
            </a:r>
            <a:r>
              <a:rPr lang="ko-KR" altLang="en-US" dirty="0">
                <a:latin typeface="+mj-ea"/>
                <a:ea typeface="+mj-ea"/>
              </a:rPr>
              <a:t>회계연도에는 </a:t>
            </a:r>
            <a:r>
              <a:rPr lang="en-US" altLang="ko-KR" dirty="0">
                <a:latin typeface="+mj-ea"/>
                <a:ea typeface="+mj-ea"/>
              </a:rPr>
              <a:t>820</a:t>
            </a:r>
            <a:r>
              <a:rPr lang="ko-KR" altLang="en-US" dirty="0">
                <a:latin typeface="+mj-ea"/>
                <a:ea typeface="+mj-ea"/>
              </a:rPr>
              <a:t>만대 규모로 성장할 것으로 </a:t>
            </a:r>
            <a:r>
              <a:rPr lang="ko-KR" altLang="en-US" dirty="0" smtClean="0">
                <a:latin typeface="+mj-ea"/>
                <a:ea typeface="+mj-ea"/>
              </a:rPr>
              <a:t>전망했다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4225" y="2927205"/>
            <a:ext cx="7592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 온라인 플랫폼이 중고차 검색</a:t>
            </a:r>
            <a:r>
              <a:rPr lang="en-US" altLang="ko-KR" dirty="0">
                <a:solidFill>
                  <a:srgbClr val="222222"/>
                </a:solidFill>
                <a:latin typeface="+mj-ea"/>
                <a:ea typeface="+mj-ea"/>
              </a:rPr>
              <a:t>, </a:t>
            </a:r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구매</a:t>
            </a:r>
            <a:r>
              <a:rPr lang="en-US" altLang="ko-KR" dirty="0">
                <a:solidFill>
                  <a:srgbClr val="222222"/>
                </a:solidFill>
                <a:latin typeface="+mj-ea"/>
                <a:ea typeface="+mj-ea"/>
              </a:rPr>
              <a:t>, </a:t>
            </a:r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보험 가입에서 판매까지 이르는 모든 과정을 </a:t>
            </a:r>
            <a:r>
              <a:rPr lang="ko-KR" altLang="en-US" dirty="0" smtClean="0">
                <a:solidFill>
                  <a:srgbClr val="222222"/>
                </a:solidFill>
                <a:latin typeface="+mj-ea"/>
                <a:ea typeface="+mj-ea"/>
              </a:rPr>
              <a:t>디지털화 하는데 </a:t>
            </a:r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속도를 내고 있어 중고차 거래 과정을 크게 </a:t>
            </a:r>
            <a:r>
              <a:rPr lang="ko-KR" altLang="en-US" dirty="0" smtClean="0">
                <a:solidFill>
                  <a:srgbClr val="222222"/>
                </a:solidFill>
                <a:latin typeface="+mj-ea"/>
                <a:ea typeface="+mj-ea"/>
              </a:rPr>
              <a:t>간소화하였다</a:t>
            </a:r>
            <a:r>
              <a:rPr lang="en-US" altLang="ko-KR" dirty="0" smtClean="0">
                <a:solidFill>
                  <a:srgbClr val="222222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6444" y="4278510"/>
            <a:ext cx="7520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코로나</a:t>
            </a:r>
            <a:r>
              <a:rPr lang="en-US" altLang="ko-KR" dirty="0">
                <a:solidFill>
                  <a:srgbClr val="222222"/>
                </a:solidFill>
                <a:latin typeface="+mj-ea"/>
                <a:ea typeface="+mj-ea"/>
              </a:rPr>
              <a:t>19 </a:t>
            </a:r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전염 위험을 최소화하기 위해 사람들이 대중교통을 기피함에 따라 자가용 판매는 올해 </a:t>
            </a:r>
            <a:r>
              <a:rPr lang="en-US" altLang="ko-KR" dirty="0">
                <a:solidFill>
                  <a:srgbClr val="222222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+mj-ea"/>
                <a:ea typeface="+mj-ea"/>
              </a:rPr>
              <a:t>분기에 전년동기대비 </a:t>
            </a:r>
            <a:r>
              <a:rPr lang="en-US" altLang="ko-KR" dirty="0">
                <a:solidFill>
                  <a:srgbClr val="222222"/>
                </a:solidFill>
                <a:latin typeface="+mj-ea"/>
                <a:ea typeface="+mj-ea"/>
              </a:rPr>
              <a:t>140% </a:t>
            </a:r>
            <a:r>
              <a:rPr lang="ko-KR" altLang="en-US" dirty="0" smtClean="0">
                <a:solidFill>
                  <a:srgbClr val="222222"/>
                </a:solidFill>
                <a:latin typeface="+mj-ea"/>
                <a:ea typeface="+mj-ea"/>
              </a:rPr>
              <a:t>증가하였다</a:t>
            </a:r>
            <a:r>
              <a:rPr lang="en-US" altLang="ko-KR" dirty="0" smtClean="0">
                <a:solidFill>
                  <a:srgbClr val="222222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0143" y="77859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인도 중고차 시장 추이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86670" y="5068855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저자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뉴델리 지부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4451566" y="5192966"/>
            <a:ext cx="427069" cy="319699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43643" y="5632242"/>
            <a:ext cx="4442914" cy="7326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22222"/>
                </a:solidFill>
                <a:latin typeface="+mj-ea"/>
              </a:rPr>
              <a:t>인도의 중고차 시장은 성장하고 있고</a:t>
            </a:r>
            <a:r>
              <a:rPr lang="en-US" altLang="ko-KR" b="1" dirty="0">
                <a:solidFill>
                  <a:srgbClr val="222222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rgbClr val="222222"/>
                </a:solidFill>
                <a:latin typeface="+mj-ea"/>
              </a:rPr>
              <a:t>앞으로도 성장할 것이다</a:t>
            </a:r>
            <a:r>
              <a:rPr lang="en-US" altLang="ko-KR" b="1" dirty="0" smtClean="0">
                <a:solidFill>
                  <a:srgbClr val="222222"/>
                </a:solidFill>
                <a:latin typeface="+mj-ea"/>
              </a:rPr>
              <a:t>.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3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이유와 목표</a:t>
            </a:r>
          </a:p>
        </p:txBody>
      </p:sp>
      <p:pic>
        <p:nvPicPr>
          <p:cNvPr id="1026" name="Picture 2" descr="https://dream.kotra.or.kr/attach/namo/images/000660/20231022200314624_2T56WO0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93" y="2258143"/>
            <a:ext cx="5827716" cy="270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158291" y="5129647"/>
            <a:ext cx="5800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666666"/>
                </a:solidFill>
                <a:latin typeface="+mj-ea"/>
                <a:ea typeface="+mj-ea"/>
              </a:rPr>
              <a:t>[</a:t>
            </a:r>
            <a:r>
              <a:rPr lang="ko-KR" altLang="en-US" sz="1400" b="1" dirty="0">
                <a:solidFill>
                  <a:srgbClr val="666666"/>
                </a:solidFill>
                <a:latin typeface="+mj-ea"/>
                <a:ea typeface="+mj-ea"/>
              </a:rPr>
              <a:t>자료</a:t>
            </a:r>
            <a:r>
              <a:rPr lang="en-US" altLang="ko-KR" sz="1400" b="1" dirty="0">
                <a:solidFill>
                  <a:srgbClr val="666666"/>
                </a:solidFill>
                <a:latin typeface="+mj-ea"/>
                <a:ea typeface="+mj-ea"/>
              </a:rPr>
              <a:t>: India Used Cars Growth Opportunities by EMIS, 2023.8</a:t>
            </a:r>
            <a:r>
              <a:rPr lang="ko-KR" altLang="en-US" sz="1400" b="1" dirty="0">
                <a:solidFill>
                  <a:srgbClr val="666666"/>
                </a:solidFill>
                <a:latin typeface="+mj-ea"/>
                <a:ea typeface="+mj-ea"/>
              </a:rPr>
              <a:t>월</a:t>
            </a:r>
            <a:r>
              <a:rPr lang="en-US" altLang="ko-KR" sz="1400" b="1" dirty="0">
                <a:solidFill>
                  <a:srgbClr val="666666"/>
                </a:solidFill>
                <a:latin typeface="+mj-ea"/>
                <a:ea typeface="+mj-ea"/>
              </a:rPr>
              <a:t>]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8235" y="1037427"/>
            <a:ext cx="4576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계속 증가하고 있는 인도의 중고차 시장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(2022</a:t>
            </a:r>
            <a:r>
              <a:rPr lang="ko-KR" altLang="en-US" sz="2000" dirty="0" smtClean="0"/>
              <a:t>년부터 전망치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46705" y="1864150"/>
            <a:ext cx="298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여러가지 이유로 인도의 차량 수요가 늘어 신차 시장도 늘어나지만 중고차 시장은 더 커짐을 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중고차 시장이 커짐에 따라 중고차 시장을 잘 조성하려면 중고차 가격 평가와 예측이 중요하다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공정하고 투명한 시장을 위해 중고차 가격을 예측하고 평가하고자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1314014" y="4474856"/>
            <a:ext cx="427069" cy="319699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705" y="4851103"/>
            <a:ext cx="2832165" cy="983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547258" y="5903832"/>
            <a:ext cx="1614196" cy="65657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목표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5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이유와 목표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1998" y="3411277"/>
            <a:ext cx="3426920" cy="12503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한국의 중고 자동차 시장과 인도의 중고 자동차 시장에서 가격에 미치는 영향 요인의 </a:t>
            </a:r>
            <a:r>
              <a:rPr lang="ko-KR" altLang="en-US" dirty="0" smtClean="0">
                <a:solidFill>
                  <a:schemeClr val="tx1"/>
                </a:solidFill>
              </a:rPr>
              <a:t>차이점을 조사한다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998" y="1088256"/>
            <a:ext cx="3860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선행 연구 </a:t>
            </a:r>
            <a:r>
              <a:rPr lang="en-US" altLang="ko-KR" dirty="0" smtClean="0"/>
              <a:t>‘</a:t>
            </a:r>
            <a:r>
              <a:rPr lang="ko-KR" altLang="en-US" dirty="0"/>
              <a:t>국산 중고 자동차 가격 예측 </a:t>
            </a:r>
            <a:r>
              <a:rPr lang="ko-KR" altLang="en-US" dirty="0" smtClean="0"/>
              <a:t>및 영향요인 분석</a:t>
            </a:r>
            <a:r>
              <a:rPr lang="en-US" altLang="ko-KR" dirty="0" smtClean="0"/>
              <a:t>(2018)’</a:t>
            </a:r>
            <a:r>
              <a:rPr lang="ko-KR" altLang="en-US" dirty="0" smtClean="0"/>
              <a:t>에서 중고차 가격에 미치는  영향 요인으로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사용기간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타이어 휠 크기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신차가격</a:t>
            </a:r>
            <a:endParaRPr lang="en-US" altLang="ko-KR" dirty="0" smtClean="0"/>
          </a:p>
          <a:p>
            <a:r>
              <a:rPr lang="ko-KR" altLang="en-US" dirty="0" smtClean="0"/>
              <a:t>을 꼽았다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90" y="936629"/>
            <a:ext cx="4113319" cy="4195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3814" y="5131837"/>
            <a:ext cx="388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조수진</a:t>
            </a:r>
            <a:r>
              <a:rPr lang="en-US" altLang="ko-KR" dirty="0" smtClean="0"/>
              <a:t>, ‘</a:t>
            </a:r>
            <a:r>
              <a:rPr lang="ko-KR" altLang="en-US" dirty="0"/>
              <a:t>국산 중고 자동차 가격 예측 및 영향요인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’, </a:t>
            </a:r>
            <a:r>
              <a:rPr lang="ko-KR" altLang="en-US" dirty="0" smtClean="0"/>
              <a:t>이화여자대학교</a:t>
            </a:r>
            <a:r>
              <a:rPr lang="en-US" altLang="ko-KR" dirty="0" smtClean="0"/>
              <a:t>, (2019), p.11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787094" y="4794956"/>
            <a:ext cx="1614196" cy="65657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목표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88120" y="89554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인도 중고차 데이터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5813" y="1452061"/>
            <a:ext cx="590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6019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으로 이루어진 </a:t>
            </a:r>
            <a:r>
              <a:rPr lang="en-US" altLang="ko-KR" dirty="0" smtClean="0"/>
              <a:t>train set, </a:t>
            </a:r>
          </a:p>
          <a:p>
            <a:pPr algn="ctr"/>
            <a:r>
              <a:rPr lang="en-US" altLang="ko-KR" dirty="0" smtClean="0"/>
              <a:t>  1234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으로 이루어진 </a:t>
            </a:r>
            <a:r>
              <a:rPr lang="en-US" altLang="ko-KR" dirty="0" smtClean="0"/>
              <a:t>test set</a:t>
            </a:r>
            <a:r>
              <a:rPr lang="ko-KR" altLang="en-US" dirty="0" smtClean="0"/>
              <a:t>로 이루어져있는</a:t>
            </a:r>
            <a:r>
              <a:rPr lang="en-US" altLang="ko-KR" dirty="0"/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정형데이터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386940"/>
              </p:ext>
            </p:extLst>
          </p:nvPr>
        </p:nvGraphicFramePr>
        <p:xfrm>
          <a:off x="329695" y="3113986"/>
          <a:ext cx="4524870" cy="2323254"/>
        </p:xfrm>
        <a:graphic>
          <a:graphicData uri="http://schemas.openxmlformats.org/drawingml/2006/table">
            <a:tbl>
              <a:tblPr firstRow="1" lastCol="1" bandRow="1">
                <a:tableStyleId>{5940675A-B579-460E-94D1-54222C63F5DA}</a:tableStyleId>
              </a:tblPr>
              <a:tblGrid>
                <a:gridCol w="754145">
                  <a:extLst>
                    <a:ext uri="{9D8B030D-6E8A-4147-A177-3AD203B41FA5}">
                      <a16:colId xmlns:a16="http://schemas.microsoft.com/office/drawing/2014/main" val="1528031240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val="3069375475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val="1064392899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val="2537840939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val="2776644148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val="1333877548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Location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New_Price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Price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297373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Maruti</a:t>
                      </a:r>
                      <a:r>
                        <a:rPr lang="en-US" altLang="ko-KR" sz="1000" dirty="0" smtClean="0"/>
                        <a:t> Wagon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Mumbai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1.75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2858208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Hyundai</a:t>
                      </a:r>
                      <a:r>
                        <a:rPr lang="en-US" altLang="ko-KR" sz="1000" baseline="0" dirty="0" smtClean="0"/>
                        <a:t>  </a:t>
                      </a:r>
                      <a:r>
                        <a:rPr lang="en-US" altLang="ko-KR" sz="1000" baseline="0" dirty="0" err="1" smtClean="0"/>
                        <a:t>Creta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Pune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12.50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247644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Honda Jazz</a:t>
                      </a:r>
                      <a:r>
                        <a:rPr lang="en-US" altLang="ko-KR" sz="1000" baseline="0" dirty="0" smtClean="0"/>
                        <a:t> 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Chennai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8.16 Lakh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4.50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21545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1646689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Chevrolet Beat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Hyderabad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2.50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751001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92407"/>
              </p:ext>
            </p:extLst>
          </p:nvPr>
        </p:nvGraphicFramePr>
        <p:xfrm>
          <a:off x="5128183" y="3113986"/>
          <a:ext cx="3761295" cy="2323254"/>
        </p:xfrm>
        <a:graphic>
          <a:graphicData uri="http://schemas.openxmlformats.org/drawingml/2006/table">
            <a:tbl>
              <a:tblPr firstRow="1" lastCol="1" bandRow="1">
                <a:tableStyleId>{5940675A-B579-460E-94D1-54222C63F5DA}</a:tableStyleId>
              </a:tblPr>
              <a:tblGrid>
                <a:gridCol w="752259">
                  <a:extLst>
                    <a:ext uri="{9D8B030D-6E8A-4147-A177-3AD203B41FA5}">
                      <a16:colId xmlns:a16="http://schemas.microsoft.com/office/drawing/2014/main" val="1528031240"/>
                    </a:ext>
                  </a:extLst>
                </a:gridCol>
                <a:gridCol w="752259">
                  <a:extLst>
                    <a:ext uri="{9D8B030D-6E8A-4147-A177-3AD203B41FA5}">
                      <a16:colId xmlns:a16="http://schemas.microsoft.com/office/drawing/2014/main" val="3069375475"/>
                    </a:ext>
                  </a:extLst>
                </a:gridCol>
                <a:gridCol w="752259">
                  <a:extLst>
                    <a:ext uri="{9D8B030D-6E8A-4147-A177-3AD203B41FA5}">
                      <a16:colId xmlns:a16="http://schemas.microsoft.com/office/drawing/2014/main" val="1064392899"/>
                    </a:ext>
                  </a:extLst>
                </a:gridCol>
                <a:gridCol w="752259">
                  <a:extLst>
                    <a:ext uri="{9D8B030D-6E8A-4147-A177-3AD203B41FA5}">
                      <a16:colId xmlns:a16="http://schemas.microsoft.com/office/drawing/2014/main" val="2537840939"/>
                    </a:ext>
                  </a:extLst>
                </a:gridCol>
                <a:gridCol w="752259">
                  <a:extLst>
                    <a:ext uri="{9D8B030D-6E8A-4147-A177-3AD203B41FA5}">
                      <a16:colId xmlns:a16="http://schemas.microsoft.com/office/drawing/2014/main" val="3533950917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Location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New_Price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97373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ffectLst/>
                        </a:rPr>
                        <a:t>Maruti</a:t>
                      </a:r>
                      <a:r>
                        <a:rPr lang="en-US" altLang="ko-KR" sz="1000" dirty="0" smtClean="0">
                          <a:effectLst/>
                        </a:rPr>
                        <a:t> Alto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Delhi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858208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effectLst/>
                        </a:rPr>
                        <a:t>Maruti</a:t>
                      </a:r>
                      <a:r>
                        <a:rPr lang="en-US" altLang="ko-KR" sz="1000" dirty="0" smtClean="0">
                          <a:effectLst/>
                        </a:rPr>
                        <a:t> Alto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Coimbatore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7644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Toyota </a:t>
                      </a:r>
                      <a:r>
                        <a:rPr lang="en-US" altLang="ko-KR" sz="1000" dirty="0" err="1" smtClean="0">
                          <a:effectLst/>
                        </a:rPr>
                        <a:t>Innova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Mumbai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25.27 Lakh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45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…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646689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Mercedes-Benz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Kochi</a:t>
                      </a:r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7929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45492" y="2682449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set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7380" y="2682449"/>
            <a:ext cx="87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5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8363" y="1200231"/>
            <a:ext cx="2351987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2000" dirty="0" smtClean="0"/>
              <a:t>Name</a:t>
            </a:r>
          </a:p>
          <a:p>
            <a:pPr algn="ctr"/>
            <a:r>
              <a:rPr lang="en-US" altLang="ko-KR" sz="2000" dirty="0" smtClean="0"/>
              <a:t>Location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Year</a:t>
            </a:r>
            <a:endParaRPr lang="en-US" altLang="ko-KR" sz="2000" dirty="0"/>
          </a:p>
          <a:p>
            <a:pPr algn="ctr"/>
            <a:r>
              <a:rPr lang="en-US" altLang="ko-KR" sz="2000" dirty="0" err="1" smtClean="0"/>
              <a:t>Kilometers_Driven</a:t>
            </a:r>
            <a:endParaRPr lang="en-US" altLang="ko-KR" sz="2000" dirty="0"/>
          </a:p>
          <a:p>
            <a:pPr algn="ctr"/>
            <a:r>
              <a:rPr lang="en-US" altLang="ko-KR" sz="2000" dirty="0" err="1" smtClean="0"/>
              <a:t>Fuel_Type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Transmission</a:t>
            </a:r>
            <a:endParaRPr lang="en-US" altLang="ko-KR" sz="2000" dirty="0"/>
          </a:p>
          <a:p>
            <a:pPr algn="ctr"/>
            <a:r>
              <a:rPr lang="en-US" altLang="ko-KR" sz="2000" dirty="0" err="1" smtClean="0"/>
              <a:t>Owner_Type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Mileage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Engine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Power</a:t>
            </a:r>
            <a:endParaRPr lang="en-US" altLang="ko-KR" sz="2000" dirty="0"/>
          </a:p>
          <a:p>
            <a:pPr algn="ctr"/>
            <a:r>
              <a:rPr lang="en-US" altLang="ko-KR" sz="2000" dirty="0" smtClean="0"/>
              <a:t>Seats</a:t>
            </a:r>
          </a:p>
          <a:p>
            <a:pPr algn="ctr"/>
            <a:r>
              <a:rPr lang="en-US" altLang="ko-KR" sz="2000" dirty="0" smtClean="0"/>
              <a:t>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13570" y="2750370"/>
            <a:ext cx="10887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rgbClr val="FF0000"/>
                </a:solidFill>
              </a:rPr>
              <a:t>Price</a:t>
            </a:r>
            <a:endParaRPr lang="ko-KR" altLang="en-US" sz="35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0951" y="5324084"/>
            <a:ext cx="576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* </a:t>
            </a:r>
            <a:r>
              <a:rPr lang="en-US" altLang="ko-KR" sz="2000" dirty="0" err="1" smtClean="0"/>
              <a:t>New_Price</a:t>
            </a:r>
            <a:r>
              <a:rPr lang="ko-KR" altLang="en-US" sz="2000" dirty="0" smtClean="0"/>
              <a:t>는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결측치가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85%</a:t>
            </a:r>
            <a:r>
              <a:rPr lang="ko-KR" altLang="en-US" sz="2000" dirty="0" err="1" smtClean="0"/>
              <a:t>이상이라서</a:t>
            </a:r>
            <a:r>
              <a:rPr lang="ko-KR" altLang="en-US" sz="2000" dirty="0" smtClean="0"/>
              <a:t> 제거했음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00660" y="3065841"/>
            <a:ext cx="130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81057" y="1099721"/>
            <a:ext cx="453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다음의 </a:t>
            </a:r>
            <a:r>
              <a:rPr lang="ko-KR" altLang="en-US" dirty="0" err="1" smtClean="0"/>
              <a:t>설명변수로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반응변수</a:t>
            </a:r>
            <a:r>
              <a:rPr lang="en-US" altLang="ko-KR" dirty="0" smtClean="0"/>
              <a:t>(Price)</a:t>
            </a:r>
            <a:r>
              <a:rPr lang="ko-KR" altLang="en-US" dirty="0" smtClean="0"/>
              <a:t>를 예측</a:t>
            </a:r>
            <a:r>
              <a:rPr lang="en-US" altLang="ko-KR" dirty="0" smtClean="0"/>
              <a:t>(Regression)</a:t>
            </a:r>
            <a:r>
              <a:rPr lang="ko-KR" altLang="en-US" dirty="0" smtClean="0"/>
              <a:t>하는 것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81057" y="1099721"/>
            <a:ext cx="453429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7" y="2056451"/>
            <a:ext cx="4291681" cy="36097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9" y="2094487"/>
            <a:ext cx="4246459" cy="3571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5622" y="1050359"/>
            <a:ext cx="6602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Right skewed</a:t>
            </a:r>
            <a:r>
              <a:rPr lang="ko-KR" altLang="en-US" sz="2000" dirty="0" smtClean="0"/>
              <a:t>되어 있는 </a:t>
            </a:r>
            <a:r>
              <a:rPr lang="ko-KR" altLang="en-US" sz="2000" dirty="0" err="1" smtClean="0"/>
              <a:t>반응변수에</a:t>
            </a:r>
            <a:r>
              <a:rPr lang="ko-KR" altLang="en-US" sz="2000" dirty="0" smtClean="0"/>
              <a:t> 대해서 예측력을 높이고 데이터 탐색을 선형적으로 하기 위해 로그 변환 함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273301" y="2258009"/>
            <a:ext cx="555425" cy="364984"/>
          </a:xfrm>
          <a:prstGeom prst="rightArrow">
            <a:avLst>
              <a:gd name="adj1" fmla="val 36484"/>
              <a:gd name="adj2" fmla="val 6576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2225" y="1919588"/>
            <a:ext cx="1197575" cy="34979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로그변환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4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044AE-309F-4E9D-9929-26523E4C0565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53506" y="596095"/>
            <a:ext cx="8406353" cy="2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445662" y="195159"/>
            <a:ext cx="324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73467"/>
              </p:ext>
            </p:extLst>
          </p:nvPr>
        </p:nvGraphicFramePr>
        <p:xfrm>
          <a:off x="1527588" y="754798"/>
          <a:ext cx="6324939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313">
                  <a:extLst>
                    <a:ext uri="{9D8B030D-6E8A-4147-A177-3AD203B41FA5}">
                      <a16:colId xmlns:a16="http://schemas.microsoft.com/office/drawing/2014/main" val="1792963884"/>
                    </a:ext>
                  </a:extLst>
                </a:gridCol>
                <a:gridCol w="2108313">
                  <a:extLst>
                    <a:ext uri="{9D8B030D-6E8A-4147-A177-3AD203B41FA5}">
                      <a16:colId xmlns:a16="http://schemas.microsoft.com/office/drawing/2014/main" val="2484343752"/>
                    </a:ext>
                  </a:extLst>
                </a:gridCol>
                <a:gridCol w="2108313">
                  <a:extLst>
                    <a:ext uri="{9D8B030D-6E8A-4147-A177-3AD203B41FA5}">
                      <a16:colId xmlns:a16="http://schemas.microsoft.com/office/drawing/2014/main" val="30375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변수이름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변수설명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자료형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0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모델명 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09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판매 위치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2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Fuel_Type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연료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0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Transmission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변속기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366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Owner_Type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소유권 이전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384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Year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연식 </a:t>
                      </a:r>
                      <a:r>
                        <a:rPr lang="en-US" altLang="ko-KR" dirty="0" smtClean="0"/>
                        <a:t>***</a:t>
                      </a:r>
                      <a:endParaRPr lang="ko-KR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46172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Kilometers_Driven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주행거리 </a:t>
                      </a:r>
                      <a:r>
                        <a:rPr lang="en-US" altLang="ko-KR" dirty="0" smtClean="0"/>
                        <a:t>***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4998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Mileage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kmpl</a:t>
                      </a:r>
                      <a:r>
                        <a:rPr lang="en-US" altLang="ko-KR" dirty="0" smtClean="0"/>
                        <a:t>) ***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99054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Engine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배기량</a:t>
                      </a:r>
                      <a:r>
                        <a:rPr lang="en-US" altLang="ko-KR" dirty="0" smtClean="0"/>
                        <a:t>(cc) ***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15641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Power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최대 출력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bhp</a:t>
                      </a:r>
                      <a:r>
                        <a:rPr lang="en-US" altLang="ko-KR" dirty="0" smtClean="0"/>
                        <a:t>) ***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7819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Seats</a:t>
                      </a:r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좌석 수 </a:t>
                      </a:r>
                      <a:r>
                        <a:rPr lang="en-US" altLang="ko-KR" dirty="0" smtClean="0"/>
                        <a:t>***</a:t>
                      </a:r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475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Price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중고차 가격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반응변수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8532849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690350" y="5947264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*** : </a:t>
            </a:r>
            <a:r>
              <a:rPr lang="en-US" altLang="ko-KR" dirty="0" err="1" smtClean="0"/>
              <a:t>p_value</a:t>
            </a:r>
            <a:r>
              <a:rPr lang="en-US" altLang="ko-KR" dirty="0" smtClean="0"/>
              <a:t>&lt;0.001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2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3658</TotalTime>
  <Words>931</Words>
  <Application>Microsoft Office PowerPoint</Application>
  <PresentationFormat>화면 슬라이드 쇼(4:3)</PresentationFormat>
  <Paragraphs>297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나눔고딕 ExtraBold</vt:lpstr>
      <vt:lpstr>Calibri Light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363</cp:revision>
  <dcterms:created xsi:type="dcterms:W3CDTF">2023-08-22T05:33:15Z</dcterms:created>
  <dcterms:modified xsi:type="dcterms:W3CDTF">2024-01-23T04:10:24Z</dcterms:modified>
</cp:coreProperties>
</file>